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57" r:id="rId5"/>
    <p:sldId id="1114" r:id="rId6"/>
    <p:sldId id="1118"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9F8C75-0C8E-4CC6-1528-772310082558}" name="LOPEZ AVELAR JUAN RAMON" initials="LAJR" userId="S::JUANRAMON.LOPEZ@inegi.org.mx::08bd0bfa-ce9f-4d0f-9ebd-c3f8a31b4f35" providerId="AD"/>
  <p188:author id="{E96ECE75-4C80-46B8-8139-8AF3EEA45B46}" name="LUJAN SALAZAR JOSE DE JESUS" initials="LSJDJ" userId="S::JOSE.LUJAN@inegi.org.mx::ec2fc3d6-b266-4bae-ba78-4002af35a07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AB3"/>
    <a:srgbClr val="0057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00C12-67C9-4D0C-9C36-BA9573121DC8}" type="datetimeFigureOut">
              <a:rPr lang="es-MX" smtClean="0"/>
              <a:t>10/04/2023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DB4FA-C3B5-4062-AF1A-B18BADB70A55}" type="slidenum">
              <a:rPr lang="es-MX" smtClean="0"/>
              <a:t>‹Nº›</a:t>
            </a:fld>
            <a:endParaRPr lang="es-MX"/>
          </a:p>
        </p:txBody>
      </p:sp>
    </p:spTree>
    <p:extLst>
      <p:ext uri="{BB962C8B-B14F-4D97-AF65-F5344CB8AC3E}">
        <p14:creationId xmlns:p14="http://schemas.microsoft.com/office/powerpoint/2010/main" val="258416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cs typeface="Calibri" panose="020F0502020204030204"/>
            </a:endParaRPr>
          </a:p>
        </p:txBody>
      </p:sp>
      <p:sp>
        <p:nvSpPr>
          <p:cNvPr id="4" name="Marcador de número de diapositiva 3"/>
          <p:cNvSpPr>
            <a:spLocks noGrp="1"/>
          </p:cNvSpPr>
          <p:nvPr>
            <p:ph type="sldNum" sz="quarter" idx="5"/>
          </p:nvPr>
        </p:nvSpPr>
        <p:spPr/>
        <p:txBody>
          <a:bodyPr/>
          <a:lstStyle/>
          <a:p>
            <a:fld id="{BB679D3F-AE9A-4AE0-B8B6-A655356E50D5}" type="slidenum">
              <a:rPr lang="es-MX" smtClean="0"/>
              <a:t>2</a:t>
            </a:fld>
            <a:endParaRPr lang="es-MX"/>
          </a:p>
        </p:txBody>
      </p:sp>
    </p:spTree>
    <p:extLst>
      <p:ext uri="{BB962C8B-B14F-4D97-AF65-F5344CB8AC3E}">
        <p14:creationId xmlns:p14="http://schemas.microsoft.com/office/powerpoint/2010/main" val="300298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cs typeface="Calibri" panose="020F0502020204030204"/>
            </a:endParaRPr>
          </a:p>
        </p:txBody>
      </p:sp>
      <p:sp>
        <p:nvSpPr>
          <p:cNvPr id="4" name="Marcador de número de diapositiva 3"/>
          <p:cNvSpPr>
            <a:spLocks noGrp="1"/>
          </p:cNvSpPr>
          <p:nvPr>
            <p:ph type="sldNum" sz="quarter" idx="5"/>
          </p:nvPr>
        </p:nvSpPr>
        <p:spPr/>
        <p:txBody>
          <a:bodyPr/>
          <a:lstStyle/>
          <a:p>
            <a:fld id="{BB679D3F-AE9A-4AE0-B8B6-A655356E50D5}" type="slidenum">
              <a:rPr lang="es-MX" smtClean="0"/>
              <a:t>3</a:t>
            </a:fld>
            <a:endParaRPr lang="es-MX"/>
          </a:p>
        </p:txBody>
      </p:sp>
    </p:spTree>
    <p:extLst>
      <p:ext uri="{BB962C8B-B14F-4D97-AF65-F5344CB8AC3E}">
        <p14:creationId xmlns:p14="http://schemas.microsoft.com/office/powerpoint/2010/main" val="164232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05CE0-C90C-7F69-B15D-1439D137071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4C8F358-3D41-C110-1170-FCC48858C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C6EE4934-252A-E059-4113-526BA126C301}"/>
              </a:ext>
            </a:extLst>
          </p:cNvPr>
          <p:cNvSpPr>
            <a:spLocks noGrp="1"/>
          </p:cNvSpPr>
          <p:nvPr>
            <p:ph type="dt" sz="half" idx="10"/>
          </p:nvPr>
        </p:nvSpPr>
        <p:spPr/>
        <p:txBody>
          <a:bodyPr/>
          <a:lstStyle/>
          <a:p>
            <a:fld id="{812A585C-A806-4ECD-A7B9-092CF1ECCD54}" type="datetimeFigureOut">
              <a:rPr lang="es-MX" smtClean="0"/>
              <a:t>10/04/2023</a:t>
            </a:fld>
            <a:endParaRPr lang="es-MX"/>
          </a:p>
        </p:txBody>
      </p:sp>
      <p:sp>
        <p:nvSpPr>
          <p:cNvPr id="5" name="Marcador de pie de página 4">
            <a:extLst>
              <a:ext uri="{FF2B5EF4-FFF2-40B4-BE49-F238E27FC236}">
                <a16:creationId xmlns:a16="http://schemas.microsoft.com/office/drawing/2014/main" id="{D54A7695-F0AF-1E30-A660-F8278E1BFBA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58EC281-4CAB-EF19-E0D5-1F840A3081E8}"/>
              </a:ext>
            </a:extLst>
          </p:cNvPr>
          <p:cNvSpPr>
            <a:spLocks noGrp="1"/>
          </p:cNvSpPr>
          <p:nvPr>
            <p:ph type="sldNum" sz="quarter" idx="12"/>
          </p:nvPr>
        </p:nvSpPr>
        <p:spPr/>
        <p:txBody>
          <a:bodyPr/>
          <a:lstStyle/>
          <a:p>
            <a:fld id="{A086B745-A35E-4141-A045-029510824724}" type="slidenum">
              <a:rPr lang="es-MX" smtClean="0"/>
              <a:t>‹Nº›</a:t>
            </a:fld>
            <a:endParaRPr lang="es-MX"/>
          </a:p>
        </p:txBody>
      </p:sp>
    </p:spTree>
    <p:extLst>
      <p:ext uri="{BB962C8B-B14F-4D97-AF65-F5344CB8AC3E}">
        <p14:creationId xmlns:p14="http://schemas.microsoft.com/office/powerpoint/2010/main" val="88926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A9B82-8A5D-F491-CCB3-732F38694B7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B70F670-F567-3975-1D87-AEDD3A52A42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97615ED-BD1F-78BF-5805-F3AD1F4C43D2}"/>
              </a:ext>
            </a:extLst>
          </p:cNvPr>
          <p:cNvSpPr>
            <a:spLocks noGrp="1"/>
          </p:cNvSpPr>
          <p:nvPr>
            <p:ph type="dt" sz="half" idx="10"/>
          </p:nvPr>
        </p:nvSpPr>
        <p:spPr/>
        <p:txBody>
          <a:bodyPr/>
          <a:lstStyle/>
          <a:p>
            <a:fld id="{812A585C-A806-4ECD-A7B9-092CF1ECCD54}" type="datetimeFigureOut">
              <a:rPr lang="es-MX" smtClean="0"/>
              <a:t>10/04/2023</a:t>
            </a:fld>
            <a:endParaRPr lang="es-MX"/>
          </a:p>
        </p:txBody>
      </p:sp>
      <p:sp>
        <p:nvSpPr>
          <p:cNvPr id="5" name="Marcador de pie de página 4">
            <a:extLst>
              <a:ext uri="{FF2B5EF4-FFF2-40B4-BE49-F238E27FC236}">
                <a16:creationId xmlns:a16="http://schemas.microsoft.com/office/drawing/2014/main" id="{460B0E7B-A13B-2284-6FA4-8E155C9E841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D3B3B42-8310-00A8-7F15-9A9BF1970D82}"/>
              </a:ext>
            </a:extLst>
          </p:cNvPr>
          <p:cNvSpPr>
            <a:spLocks noGrp="1"/>
          </p:cNvSpPr>
          <p:nvPr>
            <p:ph type="sldNum" sz="quarter" idx="12"/>
          </p:nvPr>
        </p:nvSpPr>
        <p:spPr/>
        <p:txBody>
          <a:bodyPr/>
          <a:lstStyle/>
          <a:p>
            <a:fld id="{A086B745-A35E-4141-A045-029510824724}" type="slidenum">
              <a:rPr lang="es-MX" smtClean="0"/>
              <a:t>‹Nº›</a:t>
            </a:fld>
            <a:endParaRPr lang="es-MX"/>
          </a:p>
        </p:txBody>
      </p:sp>
    </p:spTree>
    <p:extLst>
      <p:ext uri="{BB962C8B-B14F-4D97-AF65-F5344CB8AC3E}">
        <p14:creationId xmlns:p14="http://schemas.microsoft.com/office/powerpoint/2010/main" val="98188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104E0A-4199-7953-40B7-C82B332C250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81020FD-E45D-2C2A-28C6-DA035DD96B6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0030B07-CE55-2086-33EF-A8D9DB006E24}"/>
              </a:ext>
            </a:extLst>
          </p:cNvPr>
          <p:cNvSpPr>
            <a:spLocks noGrp="1"/>
          </p:cNvSpPr>
          <p:nvPr>
            <p:ph type="dt" sz="half" idx="10"/>
          </p:nvPr>
        </p:nvSpPr>
        <p:spPr/>
        <p:txBody>
          <a:bodyPr/>
          <a:lstStyle/>
          <a:p>
            <a:fld id="{812A585C-A806-4ECD-A7B9-092CF1ECCD54}" type="datetimeFigureOut">
              <a:rPr lang="es-MX" smtClean="0"/>
              <a:t>10/04/2023</a:t>
            </a:fld>
            <a:endParaRPr lang="es-MX"/>
          </a:p>
        </p:txBody>
      </p:sp>
      <p:sp>
        <p:nvSpPr>
          <p:cNvPr id="5" name="Marcador de pie de página 4">
            <a:extLst>
              <a:ext uri="{FF2B5EF4-FFF2-40B4-BE49-F238E27FC236}">
                <a16:creationId xmlns:a16="http://schemas.microsoft.com/office/drawing/2014/main" id="{E6A085B3-0945-5501-A14D-4855EFACBB3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A87AAF0-3239-60F4-FAE0-25BB31DE0EA7}"/>
              </a:ext>
            </a:extLst>
          </p:cNvPr>
          <p:cNvSpPr>
            <a:spLocks noGrp="1"/>
          </p:cNvSpPr>
          <p:nvPr>
            <p:ph type="sldNum" sz="quarter" idx="12"/>
          </p:nvPr>
        </p:nvSpPr>
        <p:spPr/>
        <p:txBody>
          <a:bodyPr/>
          <a:lstStyle/>
          <a:p>
            <a:fld id="{A086B745-A35E-4141-A045-029510824724}" type="slidenum">
              <a:rPr lang="es-MX" smtClean="0"/>
              <a:t>‹Nº›</a:t>
            </a:fld>
            <a:endParaRPr lang="es-MX"/>
          </a:p>
        </p:txBody>
      </p:sp>
    </p:spTree>
    <p:extLst>
      <p:ext uri="{BB962C8B-B14F-4D97-AF65-F5344CB8AC3E}">
        <p14:creationId xmlns:p14="http://schemas.microsoft.com/office/powerpoint/2010/main" val="48827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_2">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5ADDD0F-7C72-F649-B9D5-42A6304A442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2319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ortada">
    <p:bg>
      <p:bgPr>
        <a:solidFill>
          <a:srgbClr val="083254"/>
        </a:solid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Title Text"/>
          <p:cNvSpPr txBox="1">
            <a:spLocks noGrp="1"/>
          </p:cNvSpPr>
          <p:nvPr>
            <p:ph type="title" hasCustomPrompt="1"/>
          </p:nvPr>
        </p:nvSpPr>
        <p:spPr>
          <a:xfrm>
            <a:off x="6430318" y="2707493"/>
            <a:ext cx="4921189" cy="1143001"/>
          </a:xfrm>
          <a:prstGeom prst="rect">
            <a:avLst/>
          </a:prstGeom>
        </p:spPr>
        <p:txBody>
          <a:bodyPr>
            <a:noAutofit/>
          </a:bodyPr>
          <a:lstStyle>
            <a:lvl1pPr algn="l">
              <a:defRPr sz="8850" b="1" i="0">
                <a:solidFill>
                  <a:srgbClr val="FFFFFF"/>
                </a:solidFill>
                <a:latin typeface="Arial" charset="0"/>
                <a:ea typeface="Arial" charset="0"/>
                <a:cs typeface="Arial" charset="0"/>
              </a:defRPr>
            </a:lvl1pPr>
          </a:lstStyle>
          <a:p>
            <a:r>
              <a:rPr lang="es-ES"/>
              <a:t>Título</a:t>
            </a:r>
            <a:endParaRPr/>
          </a:p>
        </p:txBody>
      </p:sp>
      <p:sp>
        <p:nvSpPr>
          <p:cNvPr id="8" name="Rectangle"/>
          <p:cNvSpPr/>
          <p:nvPr userDrawn="1"/>
        </p:nvSpPr>
        <p:spPr>
          <a:xfrm>
            <a:off x="6092825" y="3011570"/>
            <a:ext cx="37439" cy="834860"/>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30563004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ndo blanco_1">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9B7BB6AA-6009-A04F-BB29-CEE94B10B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8570" y="6146800"/>
            <a:ext cx="1756229" cy="349250"/>
          </a:xfrm>
          <a:prstGeom prst="rect">
            <a:avLst/>
          </a:prstGeom>
        </p:spPr>
      </p:pic>
      <p:sp>
        <p:nvSpPr>
          <p:cNvPr id="4" name="Marcador de número de diapositiva 4">
            <a:extLst>
              <a:ext uri="{FF2B5EF4-FFF2-40B4-BE49-F238E27FC236}">
                <a16:creationId xmlns:a16="http://schemas.microsoft.com/office/drawing/2014/main" id="{0AFDBB41-A0C9-344A-997D-20C0ADE36E38}"/>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94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E8C61-0478-4169-E25D-EFCE6AAE355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6739078-38F8-D3CB-476B-1C9DAA61ED6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2351DC-676E-E45B-1796-85B1D1B3E6D5}"/>
              </a:ext>
            </a:extLst>
          </p:cNvPr>
          <p:cNvSpPr>
            <a:spLocks noGrp="1"/>
          </p:cNvSpPr>
          <p:nvPr>
            <p:ph type="dt" sz="half" idx="10"/>
          </p:nvPr>
        </p:nvSpPr>
        <p:spPr/>
        <p:txBody>
          <a:bodyPr/>
          <a:lstStyle/>
          <a:p>
            <a:fld id="{812A585C-A806-4ECD-A7B9-092CF1ECCD54}" type="datetimeFigureOut">
              <a:rPr lang="es-MX" smtClean="0"/>
              <a:t>10/04/2023</a:t>
            </a:fld>
            <a:endParaRPr lang="es-MX"/>
          </a:p>
        </p:txBody>
      </p:sp>
      <p:sp>
        <p:nvSpPr>
          <p:cNvPr id="5" name="Marcador de pie de página 4">
            <a:extLst>
              <a:ext uri="{FF2B5EF4-FFF2-40B4-BE49-F238E27FC236}">
                <a16:creationId xmlns:a16="http://schemas.microsoft.com/office/drawing/2014/main" id="{6B413DD1-B3E1-B52A-1B6A-764BA6C98B8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1FAF1AC-A09B-9590-401B-F6FAECF034A3}"/>
              </a:ext>
            </a:extLst>
          </p:cNvPr>
          <p:cNvSpPr>
            <a:spLocks noGrp="1"/>
          </p:cNvSpPr>
          <p:nvPr>
            <p:ph type="sldNum" sz="quarter" idx="12"/>
          </p:nvPr>
        </p:nvSpPr>
        <p:spPr/>
        <p:txBody>
          <a:bodyPr/>
          <a:lstStyle/>
          <a:p>
            <a:fld id="{A086B745-A35E-4141-A045-029510824724}" type="slidenum">
              <a:rPr lang="es-MX" smtClean="0"/>
              <a:t>‹Nº›</a:t>
            </a:fld>
            <a:endParaRPr lang="es-MX"/>
          </a:p>
        </p:txBody>
      </p:sp>
    </p:spTree>
    <p:extLst>
      <p:ext uri="{BB962C8B-B14F-4D97-AF65-F5344CB8AC3E}">
        <p14:creationId xmlns:p14="http://schemas.microsoft.com/office/powerpoint/2010/main" val="219057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8318E-1992-0879-2B7D-CE209BF2C4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EE65C8B-39A4-CAD5-3FFA-9A0A21598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8B59369-F0E7-E594-522B-0F16FF797415}"/>
              </a:ext>
            </a:extLst>
          </p:cNvPr>
          <p:cNvSpPr>
            <a:spLocks noGrp="1"/>
          </p:cNvSpPr>
          <p:nvPr>
            <p:ph type="dt" sz="half" idx="10"/>
          </p:nvPr>
        </p:nvSpPr>
        <p:spPr/>
        <p:txBody>
          <a:bodyPr/>
          <a:lstStyle/>
          <a:p>
            <a:fld id="{812A585C-A806-4ECD-A7B9-092CF1ECCD54}" type="datetimeFigureOut">
              <a:rPr lang="es-MX" smtClean="0"/>
              <a:t>10/04/2023</a:t>
            </a:fld>
            <a:endParaRPr lang="es-MX"/>
          </a:p>
        </p:txBody>
      </p:sp>
      <p:sp>
        <p:nvSpPr>
          <p:cNvPr id="5" name="Marcador de pie de página 4">
            <a:extLst>
              <a:ext uri="{FF2B5EF4-FFF2-40B4-BE49-F238E27FC236}">
                <a16:creationId xmlns:a16="http://schemas.microsoft.com/office/drawing/2014/main" id="{44DAF68E-611A-D87A-6D65-B70ECF74ACF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5770016-43BF-2092-E181-71139663A1BF}"/>
              </a:ext>
            </a:extLst>
          </p:cNvPr>
          <p:cNvSpPr>
            <a:spLocks noGrp="1"/>
          </p:cNvSpPr>
          <p:nvPr>
            <p:ph type="sldNum" sz="quarter" idx="12"/>
          </p:nvPr>
        </p:nvSpPr>
        <p:spPr/>
        <p:txBody>
          <a:bodyPr/>
          <a:lstStyle/>
          <a:p>
            <a:fld id="{A086B745-A35E-4141-A045-029510824724}" type="slidenum">
              <a:rPr lang="es-MX" smtClean="0"/>
              <a:t>‹Nº›</a:t>
            </a:fld>
            <a:endParaRPr lang="es-MX"/>
          </a:p>
        </p:txBody>
      </p:sp>
    </p:spTree>
    <p:extLst>
      <p:ext uri="{BB962C8B-B14F-4D97-AF65-F5344CB8AC3E}">
        <p14:creationId xmlns:p14="http://schemas.microsoft.com/office/powerpoint/2010/main" val="111097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04E01-FDCB-8C1C-2140-845B12BCFCA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D7E55F1-1D34-971E-5E69-26420EFD2A7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CD93ED3-069A-1350-BC24-3C8F7E73B2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FDB75B8-0D25-5A46-8F99-B321A6D6DBE1}"/>
              </a:ext>
            </a:extLst>
          </p:cNvPr>
          <p:cNvSpPr>
            <a:spLocks noGrp="1"/>
          </p:cNvSpPr>
          <p:nvPr>
            <p:ph type="dt" sz="half" idx="10"/>
          </p:nvPr>
        </p:nvSpPr>
        <p:spPr/>
        <p:txBody>
          <a:bodyPr/>
          <a:lstStyle/>
          <a:p>
            <a:fld id="{812A585C-A806-4ECD-A7B9-092CF1ECCD54}" type="datetimeFigureOut">
              <a:rPr lang="es-MX" smtClean="0"/>
              <a:t>10/04/2023</a:t>
            </a:fld>
            <a:endParaRPr lang="es-MX"/>
          </a:p>
        </p:txBody>
      </p:sp>
      <p:sp>
        <p:nvSpPr>
          <p:cNvPr id="6" name="Marcador de pie de página 5">
            <a:extLst>
              <a:ext uri="{FF2B5EF4-FFF2-40B4-BE49-F238E27FC236}">
                <a16:creationId xmlns:a16="http://schemas.microsoft.com/office/drawing/2014/main" id="{B0949FA7-C2D7-1F2F-374C-B78B937D680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8D3169F-281D-3B71-8EB5-2BAACB42B865}"/>
              </a:ext>
            </a:extLst>
          </p:cNvPr>
          <p:cNvSpPr>
            <a:spLocks noGrp="1"/>
          </p:cNvSpPr>
          <p:nvPr>
            <p:ph type="sldNum" sz="quarter" idx="12"/>
          </p:nvPr>
        </p:nvSpPr>
        <p:spPr/>
        <p:txBody>
          <a:bodyPr/>
          <a:lstStyle/>
          <a:p>
            <a:fld id="{A086B745-A35E-4141-A045-029510824724}" type="slidenum">
              <a:rPr lang="es-MX" smtClean="0"/>
              <a:t>‹Nº›</a:t>
            </a:fld>
            <a:endParaRPr lang="es-MX"/>
          </a:p>
        </p:txBody>
      </p:sp>
    </p:spTree>
    <p:extLst>
      <p:ext uri="{BB962C8B-B14F-4D97-AF65-F5344CB8AC3E}">
        <p14:creationId xmlns:p14="http://schemas.microsoft.com/office/powerpoint/2010/main" val="318378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BAFC1B-910F-0751-D3CF-CB3E7EB4B10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67A3750-BD38-5F7C-EBF2-282E1287DF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B8518F-D49E-5FCC-CFC2-866B6E2CB19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B3FBDFD-5597-1125-5F32-5C0FF946B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FAD85A-AAB4-185E-CACB-DC401A12B40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7B7A5B66-7687-C708-382C-F1F6C25DA132}"/>
              </a:ext>
            </a:extLst>
          </p:cNvPr>
          <p:cNvSpPr>
            <a:spLocks noGrp="1"/>
          </p:cNvSpPr>
          <p:nvPr>
            <p:ph type="dt" sz="half" idx="10"/>
          </p:nvPr>
        </p:nvSpPr>
        <p:spPr/>
        <p:txBody>
          <a:bodyPr/>
          <a:lstStyle/>
          <a:p>
            <a:fld id="{812A585C-A806-4ECD-A7B9-092CF1ECCD54}" type="datetimeFigureOut">
              <a:rPr lang="es-MX" smtClean="0"/>
              <a:t>10/04/2023</a:t>
            </a:fld>
            <a:endParaRPr lang="es-MX"/>
          </a:p>
        </p:txBody>
      </p:sp>
      <p:sp>
        <p:nvSpPr>
          <p:cNvPr id="8" name="Marcador de pie de página 7">
            <a:extLst>
              <a:ext uri="{FF2B5EF4-FFF2-40B4-BE49-F238E27FC236}">
                <a16:creationId xmlns:a16="http://schemas.microsoft.com/office/drawing/2014/main" id="{71AE3739-C718-ED33-752D-FCCB66677AA4}"/>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63C24592-3566-4B96-9E91-38F5AD1FE053}"/>
              </a:ext>
            </a:extLst>
          </p:cNvPr>
          <p:cNvSpPr>
            <a:spLocks noGrp="1"/>
          </p:cNvSpPr>
          <p:nvPr>
            <p:ph type="sldNum" sz="quarter" idx="12"/>
          </p:nvPr>
        </p:nvSpPr>
        <p:spPr/>
        <p:txBody>
          <a:bodyPr/>
          <a:lstStyle/>
          <a:p>
            <a:fld id="{A086B745-A35E-4141-A045-029510824724}" type="slidenum">
              <a:rPr lang="es-MX" smtClean="0"/>
              <a:t>‹Nº›</a:t>
            </a:fld>
            <a:endParaRPr lang="es-MX"/>
          </a:p>
        </p:txBody>
      </p:sp>
    </p:spTree>
    <p:extLst>
      <p:ext uri="{BB962C8B-B14F-4D97-AF65-F5344CB8AC3E}">
        <p14:creationId xmlns:p14="http://schemas.microsoft.com/office/powerpoint/2010/main" val="150633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C106D-D6F4-5A44-1365-D0A38BBBB16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CB2C376-30C1-8A76-8A00-FB2903A5D112}"/>
              </a:ext>
            </a:extLst>
          </p:cNvPr>
          <p:cNvSpPr>
            <a:spLocks noGrp="1"/>
          </p:cNvSpPr>
          <p:nvPr>
            <p:ph type="dt" sz="half" idx="10"/>
          </p:nvPr>
        </p:nvSpPr>
        <p:spPr/>
        <p:txBody>
          <a:bodyPr/>
          <a:lstStyle/>
          <a:p>
            <a:fld id="{812A585C-A806-4ECD-A7B9-092CF1ECCD54}" type="datetimeFigureOut">
              <a:rPr lang="es-MX" smtClean="0"/>
              <a:t>10/04/2023</a:t>
            </a:fld>
            <a:endParaRPr lang="es-MX"/>
          </a:p>
        </p:txBody>
      </p:sp>
      <p:sp>
        <p:nvSpPr>
          <p:cNvPr id="4" name="Marcador de pie de página 3">
            <a:extLst>
              <a:ext uri="{FF2B5EF4-FFF2-40B4-BE49-F238E27FC236}">
                <a16:creationId xmlns:a16="http://schemas.microsoft.com/office/drawing/2014/main" id="{5559D3CC-D31D-2BD5-DF21-34294060D45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C1521DC-603F-456E-BB2C-D19096E1BA98}"/>
              </a:ext>
            </a:extLst>
          </p:cNvPr>
          <p:cNvSpPr>
            <a:spLocks noGrp="1"/>
          </p:cNvSpPr>
          <p:nvPr>
            <p:ph type="sldNum" sz="quarter" idx="12"/>
          </p:nvPr>
        </p:nvSpPr>
        <p:spPr/>
        <p:txBody>
          <a:bodyPr/>
          <a:lstStyle/>
          <a:p>
            <a:fld id="{A086B745-A35E-4141-A045-029510824724}" type="slidenum">
              <a:rPr lang="es-MX" smtClean="0"/>
              <a:t>‹Nº›</a:t>
            </a:fld>
            <a:endParaRPr lang="es-MX"/>
          </a:p>
        </p:txBody>
      </p:sp>
    </p:spTree>
    <p:extLst>
      <p:ext uri="{BB962C8B-B14F-4D97-AF65-F5344CB8AC3E}">
        <p14:creationId xmlns:p14="http://schemas.microsoft.com/office/powerpoint/2010/main" val="253899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DC81D20-1DE9-673D-E45B-C8E098E45C5C}"/>
              </a:ext>
            </a:extLst>
          </p:cNvPr>
          <p:cNvSpPr>
            <a:spLocks noGrp="1"/>
          </p:cNvSpPr>
          <p:nvPr>
            <p:ph type="dt" sz="half" idx="10"/>
          </p:nvPr>
        </p:nvSpPr>
        <p:spPr/>
        <p:txBody>
          <a:bodyPr/>
          <a:lstStyle/>
          <a:p>
            <a:fld id="{812A585C-A806-4ECD-A7B9-092CF1ECCD54}" type="datetimeFigureOut">
              <a:rPr lang="es-MX" smtClean="0"/>
              <a:t>10/04/2023</a:t>
            </a:fld>
            <a:endParaRPr lang="es-MX"/>
          </a:p>
        </p:txBody>
      </p:sp>
      <p:sp>
        <p:nvSpPr>
          <p:cNvPr id="3" name="Marcador de pie de página 2">
            <a:extLst>
              <a:ext uri="{FF2B5EF4-FFF2-40B4-BE49-F238E27FC236}">
                <a16:creationId xmlns:a16="http://schemas.microsoft.com/office/drawing/2014/main" id="{EFDD79EB-15CC-AB0E-039A-E5D30003C82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0471777-9E27-6238-C5AB-AE3C8CDF9D11}"/>
              </a:ext>
            </a:extLst>
          </p:cNvPr>
          <p:cNvSpPr>
            <a:spLocks noGrp="1"/>
          </p:cNvSpPr>
          <p:nvPr>
            <p:ph type="sldNum" sz="quarter" idx="12"/>
          </p:nvPr>
        </p:nvSpPr>
        <p:spPr/>
        <p:txBody>
          <a:bodyPr/>
          <a:lstStyle/>
          <a:p>
            <a:fld id="{A086B745-A35E-4141-A045-029510824724}" type="slidenum">
              <a:rPr lang="es-MX" smtClean="0"/>
              <a:t>‹Nº›</a:t>
            </a:fld>
            <a:endParaRPr lang="es-MX"/>
          </a:p>
        </p:txBody>
      </p:sp>
    </p:spTree>
    <p:extLst>
      <p:ext uri="{BB962C8B-B14F-4D97-AF65-F5344CB8AC3E}">
        <p14:creationId xmlns:p14="http://schemas.microsoft.com/office/powerpoint/2010/main" val="142048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5A0CB-4D10-0B3F-DD1D-E198D7BD82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026E136-07CD-0620-4183-ADC639DE0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BB213BD-9BB8-C221-E201-C7D2DD6E1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E69338-5E57-C833-929D-285EC0A270ED}"/>
              </a:ext>
            </a:extLst>
          </p:cNvPr>
          <p:cNvSpPr>
            <a:spLocks noGrp="1"/>
          </p:cNvSpPr>
          <p:nvPr>
            <p:ph type="dt" sz="half" idx="10"/>
          </p:nvPr>
        </p:nvSpPr>
        <p:spPr/>
        <p:txBody>
          <a:bodyPr/>
          <a:lstStyle/>
          <a:p>
            <a:fld id="{812A585C-A806-4ECD-A7B9-092CF1ECCD54}" type="datetimeFigureOut">
              <a:rPr lang="es-MX" smtClean="0"/>
              <a:t>10/04/2023</a:t>
            </a:fld>
            <a:endParaRPr lang="es-MX"/>
          </a:p>
        </p:txBody>
      </p:sp>
      <p:sp>
        <p:nvSpPr>
          <p:cNvPr id="6" name="Marcador de pie de página 5">
            <a:extLst>
              <a:ext uri="{FF2B5EF4-FFF2-40B4-BE49-F238E27FC236}">
                <a16:creationId xmlns:a16="http://schemas.microsoft.com/office/drawing/2014/main" id="{3706BDC6-FB8C-36EA-E752-B1AFAADB3CC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FC664E4-F3FB-1E1C-50F0-FD2C6E26AC07}"/>
              </a:ext>
            </a:extLst>
          </p:cNvPr>
          <p:cNvSpPr>
            <a:spLocks noGrp="1"/>
          </p:cNvSpPr>
          <p:nvPr>
            <p:ph type="sldNum" sz="quarter" idx="12"/>
          </p:nvPr>
        </p:nvSpPr>
        <p:spPr/>
        <p:txBody>
          <a:bodyPr/>
          <a:lstStyle/>
          <a:p>
            <a:fld id="{A086B745-A35E-4141-A045-029510824724}" type="slidenum">
              <a:rPr lang="es-MX" smtClean="0"/>
              <a:t>‹Nº›</a:t>
            </a:fld>
            <a:endParaRPr lang="es-MX"/>
          </a:p>
        </p:txBody>
      </p:sp>
    </p:spTree>
    <p:extLst>
      <p:ext uri="{BB962C8B-B14F-4D97-AF65-F5344CB8AC3E}">
        <p14:creationId xmlns:p14="http://schemas.microsoft.com/office/powerpoint/2010/main" val="228071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07F22-D81C-7455-08D0-4877989156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3C9EA30-163D-D0A6-0D51-4B206ED49F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5F1D0C9-1E0B-77DB-D892-93235A717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E7243D-0A09-E33F-FE79-DC6C11BEA9DA}"/>
              </a:ext>
            </a:extLst>
          </p:cNvPr>
          <p:cNvSpPr>
            <a:spLocks noGrp="1"/>
          </p:cNvSpPr>
          <p:nvPr>
            <p:ph type="dt" sz="half" idx="10"/>
          </p:nvPr>
        </p:nvSpPr>
        <p:spPr/>
        <p:txBody>
          <a:bodyPr/>
          <a:lstStyle/>
          <a:p>
            <a:fld id="{812A585C-A806-4ECD-A7B9-092CF1ECCD54}" type="datetimeFigureOut">
              <a:rPr lang="es-MX" smtClean="0"/>
              <a:t>10/04/2023</a:t>
            </a:fld>
            <a:endParaRPr lang="es-MX"/>
          </a:p>
        </p:txBody>
      </p:sp>
      <p:sp>
        <p:nvSpPr>
          <p:cNvPr id="6" name="Marcador de pie de página 5">
            <a:extLst>
              <a:ext uri="{FF2B5EF4-FFF2-40B4-BE49-F238E27FC236}">
                <a16:creationId xmlns:a16="http://schemas.microsoft.com/office/drawing/2014/main" id="{87A377FD-9D2F-65FF-74EF-B4299ADE2EF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5A513AD-04C1-CED1-4CFC-A11F086D9F65}"/>
              </a:ext>
            </a:extLst>
          </p:cNvPr>
          <p:cNvSpPr>
            <a:spLocks noGrp="1"/>
          </p:cNvSpPr>
          <p:nvPr>
            <p:ph type="sldNum" sz="quarter" idx="12"/>
          </p:nvPr>
        </p:nvSpPr>
        <p:spPr/>
        <p:txBody>
          <a:bodyPr/>
          <a:lstStyle/>
          <a:p>
            <a:fld id="{A086B745-A35E-4141-A045-029510824724}" type="slidenum">
              <a:rPr lang="es-MX" smtClean="0"/>
              <a:t>‹Nº›</a:t>
            </a:fld>
            <a:endParaRPr lang="es-MX"/>
          </a:p>
        </p:txBody>
      </p:sp>
    </p:spTree>
    <p:extLst>
      <p:ext uri="{BB962C8B-B14F-4D97-AF65-F5344CB8AC3E}">
        <p14:creationId xmlns:p14="http://schemas.microsoft.com/office/powerpoint/2010/main" val="8088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FC7626-CDD7-AA0E-F558-F7F0CDCB7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3D162D6-A791-8846-5ABD-A587C3C1D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B4DACDF-AC32-393B-3494-C294244081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A585C-A806-4ECD-A7B9-092CF1ECCD54}" type="datetimeFigureOut">
              <a:rPr lang="es-MX" smtClean="0"/>
              <a:t>10/04/2023</a:t>
            </a:fld>
            <a:endParaRPr lang="es-MX"/>
          </a:p>
        </p:txBody>
      </p:sp>
      <p:sp>
        <p:nvSpPr>
          <p:cNvPr id="5" name="Marcador de pie de página 4">
            <a:extLst>
              <a:ext uri="{FF2B5EF4-FFF2-40B4-BE49-F238E27FC236}">
                <a16:creationId xmlns:a16="http://schemas.microsoft.com/office/drawing/2014/main" id="{55E245B7-552E-9AC6-DED2-F479899948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EA09EA68-28D4-D36A-FDD3-B0911C3995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6B745-A35E-4141-A045-029510824724}" type="slidenum">
              <a:rPr lang="es-MX" smtClean="0"/>
              <a:t>‹Nº›</a:t>
            </a:fld>
            <a:endParaRPr lang="es-MX"/>
          </a:p>
        </p:txBody>
      </p:sp>
    </p:spTree>
    <p:extLst>
      <p:ext uri="{BB962C8B-B14F-4D97-AF65-F5344CB8AC3E}">
        <p14:creationId xmlns:p14="http://schemas.microsoft.com/office/powerpoint/2010/main" val="2732120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B88151-9093-CA49-BB42-A6D47F0BDCEB}"/>
              </a:ext>
            </a:extLst>
          </p:cNvPr>
          <p:cNvSpPr txBox="1">
            <a:spLocks/>
          </p:cNvSpPr>
          <p:nvPr/>
        </p:nvSpPr>
        <p:spPr>
          <a:xfrm>
            <a:off x="9871808" y="5315059"/>
            <a:ext cx="2320192" cy="38533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altLang="ko-KR" sz="1600" b="1" i="0" u="none" strike="noStrike" kern="1200" cap="none" spc="0" normalizeH="0" baseline="0" noProof="0">
              <a:ln>
                <a:noFill/>
              </a:ln>
              <a:solidFill>
                <a:srgbClr val="FFFFFF"/>
              </a:solidFill>
              <a:effectLst/>
              <a:uLnTx/>
              <a:uFillTx/>
              <a:latin typeface="Arial"/>
              <a:ea typeface="맑은 고딕"/>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1600" b="1" i="0" u="none" strike="noStrike" kern="1200" cap="none" spc="0" normalizeH="0" baseline="0" noProof="0">
                <a:ln>
                  <a:noFill/>
                </a:ln>
                <a:solidFill>
                  <a:srgbClr val="FFFFFF"/>
                </a:solidFill>
                <a:effectLst/>
                <a:uLnTx/>
                <a:uFillTx/>
                <a:latin typeface="Arial"/>
                <a:ea typeface="맑은 고딕"/>
                <a:cs typeface="Arial"/>
              </a:rPr>
              <a:t>Abril 11, 2023</a:t>
            </a:r>
            <a:endParaRPr kumimoji="0" lang="ko-KR" altLang="en-US" sz="1600" b="1" i="0" u="none" strike="noStrike" kern="1200" cap="none" spc="0" normalizeH="0" baseline="0" noProof="0">
              <a:ln>
                <a:noFill/>
              </a:ln>
              <a:solidFill>
                <a:srgbClr val="FFFFFF"/>
              </a:solidFill>
              <a:effectLst/>
              <a:uLnTx/>
              <a:uFillTx/>
              <a:latin typeface="Arial"/>
              <a:ea typeface="맑은 고딕"/>
              <a:cs typeface="Arial"/>
            </a:endParaRPr>
          </a:p>
        </p:txBody>
      </p:sp>
      <p:sp>
        <p:nvSpPr>
          <p:cNvPr id="4" name="Text Placeholder 1">
            <a:extLst>
              <a:ext uri="{FF2B5EF4-FFF2-40B4-BE49-F238E27FC236}">
                <a16:creationId xmlns:a16="http://schemas.microsoft.com/office/drawing/2014/main" id="{E658F059-D5A9-9947-B919-5AE35F76FE0D}"/>
              </a:ext>
            </a:extLst>
          </p:cNvPr>
          <p:cNvSpPr txBox="1">
            <a:spLocks/>
          </p:cNvSpPr>
          <p:nvPr/>
        </p:nvSpPr>
        <p:spPr>
          <a:xfrm>
            <a:off x="713718" y="1774516"/>
            <a:ext cx="10723316" cy="12083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a:solidFill>
                  <a:prstClr val="white"/>
                </a:solidFill>
                <a:latin typeface="Arial" panose="020B0604020202020204" pitchFamily="34" charset="0"/>
                <a:ea typeface="Calibri" panose="020F0502020204030204" pitchFamily="34" charset="0"/>
                <a:cs typeface="Arial" panose="020B0604020202020204" pitchFamily="34" charset="0"/>
              </a:rPr>
              <a:t>Comité de Aseguramiento de la Calidad (</a:t>
            </a:r>
            <a:r>
              <a:rPr lang="es-MX" err="1">
                <a:solidFill>
                  <a:prstClr val="white"/>
                </a:solidFill>
                <a:latin typeface="Arial" panose="020B0604020202020204" pitchFamily="34" charset="0"/>
                <a:ea typeface="Calibri" panose="020F0502020204030204" pitchFamily="34" charset="0"/>
                <a:cs typeface="Arial" panose="020B0604020202020204" pitchFamily="34" charset="0"/>
              </a:rPr>
              <a:t>CoAC</a:t>
            </a:r>
            <a:r>
              <a:rPr lang="es-MX">
                <a:solidFill>
                  <a:prstClr val="white"/>
                </a:solidFill>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Primera sesión 2023 </a:t>
            </a:r>
            <a:endParaRPr lang="es-MX" sz="24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C0E5AE7-63BD-E347-3DFC-1899C9366C76}"/>
              </a:ext>
            </a:extLst>
          </p:cNvPr>
          <p:cNvSpPr txBox="1"/>
          <p:nvPr/>
        </p:nvSpPr>
        <p:spPr>
          <a:xfrm>
            <a:off x="1410393" y="3286957"/>
            <a:ext cx="9837615" cy="52168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3100" b="0" i="1" u="none" strike="noStrike" kern="1200" cap="none" spc="0" normalizeH="0" baseline="0" noProof="0" dirty="0">
                <a:ln>
                  <a:noFill/>
                </a:ln>
                <a:solidFill>
                  <a:srgbClr val="FFFFFF"/>
                </a:solidFill>
                <a:effectLst/>
                <a:uLnTx/>
                <a:uFillTx/>
                <a:latin typeface="Arial"/>
                <a:ea typeface="Calibri" panose="020F0502020204030204" pitchFamily="34" charset="0"/>
                <a:cs typeface="Arial"/>
              </a:rPr>
              <a:t>Seguimiento de Acuerdos</a:t>
            </a:r>
            <a:endParaRPr lang="es-MX" sz="3100" b="0" i="1" u="none" strike="noStrike" kern="1200" cap="none" spc="0" normalizeH="0" baseline="0" noProof="0" dirty="0">
              <a:ln>
                <a:noFill/>
              </a:ln>
              <a:solidFill>
                <a:srgbClr val="FFFFFF"/>
              </a:solidFill>
              <a:effectLst/>
              <a:uLnTx/>
              <a:uFillTx/>
              <a:latin typeface="Arial"/>
              <a:ea typeface="Calibri" panose="020F0502020204030204" pitchFamily="34" charset="0"/>
              <a:cs typeface="Arial"/>
            </a:endParaRPr>
          </a:p>
        </p:txBody>
      </p:sp>
    </p:spTree>
    <p:extLst>
      <p:ext uri="{BB962C8B-B14F-4D97-AF65-F5344CB8AC3E}">
        <p14:creationId xmlns:p14="http://schemas.microsoft.com/office/powerpoint/2010/main" val="254666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EGI2018-Plantilla_Pleca_superior.png" descr="INEGI2018-Plantilla_Pleca_superior.png">
            <a:extLst>
              <a:ext uri="{FF2B5EF4-FFF2-40B4-BE49-F238E27FC236}">
                <a16:creationId xmlns:a16="http://schemas.microsoft.com/office/drawing/2014/main" id="{A6990B27-B34B-3042-5D65-1209AB2E8303}"/>
              </a:ext>
            </a:extLst>
          </p:cNvPr>
          <p:cNvPicPr>
            <a:picLocks noChangeAspect="1"/>
          </p:cNvPicPr>
          <p:nvPr/>
        </p:nvPicPr>
        <p:blipFill>
          <a:blip r:embed="rId3"/>
          <a:stretch>
            <a:fillRect/>
          </a:stretch>
        </p:blipFill>
        <p:spPr>
          <a:xfrm>
            <a:off x="0" y="-38213"/>
            <a:ext cx="12192000" cy="400941"/>
          </a:xfrm>
          <a:prstGeom prst="rect">
            <a:avLst/>
          </a:prstGeom>
          <a:ln w="12700">
            <a:miter lim="400000"/>
          </a:ln>
        </p:spPr>
      </p:pic>
      <p:pic>
        <p:nvPicPr>
          <p:cNvPr id="8" name="Imagen 7">
            <a:extLst>
              <a:ext uri="{FF2B5EF4-FFF2-40B4-BE49-F238E27FC236}">
                <a16:creationId xmlns:a16="http://schemas.microsoft.com/office/drawing/2014/main" id="{C74AA06E-7B4C-BA62-0322-8B579CACA17E}"/>
              </a:ext>
            </a:extLst>
          </p:cNvPr>
          <p:cNvPicPr>
            <a:picLocks noChangeAspect="1"/>
          </p:cNvPicPr>
          <p:nvPr/>
        </p:nvPicPr>
        <p:blipFill>
          <a:blip r:embed="rId4"/>
          <a:stretch>
            <a:fillRect/>
          </a:stretch>
        </p:blipFill>
        <p:spPr>
          <a:xfrm>
            <a:off x="0" y="6368507"/>
            <a:ext cx="12213706" cy="512362"/>
          </a:xfrm>
          <a:prstGeom prst="rect">
            <a:avLst/>
          </a:prstGeom>
        </p:spPr>
      </p:pic>
      <p:pic>
        <p:nvPicPr>
          <p:cNvPr id="9" name="INEGI2018-Plantilla_Logo_INEGI.png" descr="INEGI2018-Plantilla_Logo_INEGI.png">
            <a:extLst>
              <a:ext uri="{FF2B5EF4-FFF2-40B4-BE49-F238E27FC236}">
                <a16:creationId xmlns:a16="http://schemas.microsoft.com/office/drawing/2014/main" id="{4C7DB3F9-FAB3-B37C-A307-D35132FA6E60}"/>
              </a:ext>
            </a:extLst>
          </p:cNvPr>
          <p:cNvPicPr>
            <a:picLocks noChangeAspect="1"/>
          </p:cNvPicPr>
          <p:nvPr/>
        </p:nvPicPr>
        <p:blipFill>
          <a:blip r:embed="rId5"/>
          <a:srcRect t="31617" b="31617"/>
          <a:stretch>
            <a:fillRect/>
          </a:stretch>
        </p:blipFill>
        <p:spPr>
          <a:xfrm>
            <a:off x="93226" y="6437737"/>
            <a:ext cx="1870380" cy="399642"/>
          </a:xfrm>
          <a:prstGeom prst="rect">
            <a:avLst/>
          </a:prstGeom>
          <a:ln w="12700">
            <a:miter lim="400000"/>
          </a:ln>
        </p:spPr>
      </p:pic>
      <p:sp>
        <p:nvSpPr>
          <p:cNvPr id="3" name="CuadroTexto 2">
            <a:extLst>
              <a:ext uri="{FF2B5EF4-FFF2-40B4-BE49-F238E27FC236}">
                <a16:creationId xmlns:a16="http://schemas.microsoft.com/office/drawing/2014/main" id="{6554FDCF-25F7-C2E8-08E9-C1E2AF64801A}"/>
              </a:ext>
            </a:extLst>
          </p:cNvPr>
          <p:cNvSpPr txBox="1"/>
          <p:nvPr/>
        </p:nvSpPr>
        <p:spPr>
          <a:xfrm>
            <a:off x="260405" y="-19012"/>
            <a:ext cx="6094602" cy="369332"/>
          </a:xfrm>
          <a:prstGeom prst="rect">
            <a:avLst/>
          </a:prstGeom>
          <a:noFill/>
        </p:spPr>
        <p:txBody>
          <a:bodyPr wrap="square">
            <a:spAutoFit/>
          </a:bodyPr>
          <a:lstStyle/>
          <a:p>
            <a:r>
              <a:rPr lang="es-MX" sz="1800" b="1" dirty="0">
                <a:solidFill>
                  <a:schemeClr val="bg1"/>
                </a:solidFill>
                <a:latin typeface="Arial" panose="020B0604020202020204" pitchFamily="34" charset="0"/>
                <a:cs typeface="Arial" panose="020B0604020202020204" pitchFamily="34" charset="0"/>
              </a:rPr>
              <a:t>Acuerdos en proceso</a:t>
            </a:r>
          </a:p>
        </p:txBody>
      </p:sp>
      <p:graphicFrame>
        <p:nvGraphicFramePr>
          <p:cNvPr id="4" name="Tabla 3">
            <a:extLst>
              <a:ext uri="{FF2B5EF4-FFF2-40B4-BE49-F238E27FC236}">
                <a16:creationId xmlns:a16="http://schemas.microsoft.com/office/drawing/2014/main" id="{26851725-C746-4443-B828-01C0CC0949E8}"/>
              </a:ext>
            </a:extLst>
          </p:cNvPr>
          <p:cNvGraphicFramePr>
            <a:graphicFrameLocks noGrp="1"/>
          </p:cNvGraphicFramePr>
          <p:nvPr>
            <p:extLst>
              <p:ext uri="{D42A27DB-BD31-4B8C-83A1-F6EECF244321}">
                <p14:modId xmlns:p14="http://schemas.microsoft.com/office/powerpoint/2010/main" val="1535042403"/>
              </p:ext>
            </p:extLst>
          </p:nvPr>
        </p:nvGraphicFramePr>
        <p:xfrm>
          <a:off x="653945" y="756301"/>
          <a:ext cx="11093971" cy="5014912"/>
        </p:xfrm>
        <a:graphic>
          <a:graphicData uri="http://schemas.openxmlformats.org/drawingml/2006/table">
            <a:tbl>
              <a:tblPr>
                <a:tableStyleId>{5C22544A-7EE6-4342-B048-85BDC9FD1C3A}</a:tableStyleId>
              </a:tblPr>
              <a:tblGrid>
                <a:gridCol w="1256097">
                  <a:extLst>
                    <a:ext uri="{9D8B030D-6E8A-4147-A177-3AD203B41FA5}">
                      <a16:colId xmlns:a16="http://schemas.microsoft.com/office/drawing/2014/main" val="1114129975"/>
                    </a:ext>
                  </a:extLst>
                </a:gridCol>
                <a:gridCol w="4011073">
                  <a:extLst>
                    <a:ext uri="{9D8B030D-6E8A-4147-A177-3AD203B41FA5}">
                      <a16:colId xmlns:a16="http://schemas.microsoft.com/office/drawing/2014/main" val="3823187529"/>
                    </a:ext>
                  </a:extLst>
                </a:gridCol>
                <a:gridCol w="5826801">
                  <a:extLst>
                    <a:ext uri="{9D8B030D-6E8A-4147-A177-3AD203B41FA5}">
                      <a16:colId xmlns:a16="http://schemas.microsoft.com/office/drawing/2014/main" val="907844155"/>
                    </a:ext>
                  </a:extLst>
                </a:gridCol>
              </a:tblGrid>
              <a:tr h="632881">
                <a:tc>
                  <a:txBody>
                    <a:bodyPr/>
                    <a:lstStyle/>
                    <a:p>
                      <a:pPr algn="ctr" fontAlgn="ctr"/>
                      <a:r>
                        <a:rPr lang="es-MX" sz="1600" u="none" strike="noStrike" dirty="0">
                          <a:solidFill>
                            <a:schemeClr val="bg1"/>
                          </a:solidFill>
                          <a:effectLst/>
                        </a:rPr>
                        <a:t>No. de Acuerdo</a:t>
                      </a:r>
                      <a:endParaRPr lang="es-MX" sz="1600" b="1" i="0" u="none" strike="noStrike" dirty="0">
                        <a:solidFill>
                          <a:schemeClr val="bg1"/>
                        </a:solidFill>
                        <a:effectLst/>
                        <a:latin typeface="Calibri" panose="020F0502020204030204" pitchFamily="34" charset="0"/>
                      </a:endParaRPr>
                    </a:p>
                  </a:txBody>
                  <a:tcPr marL="7533" marR="7533" marT="7533" marB="0" anchor="ctr">
                    <a:solidFill>
                      <a:srgbClr val="002060"/>
                    </a:solidFill>
                  </a:tcPr>
                </a:tc>
                <a:tc>
                  <a:txBody>
                    <a:bodyPr/>
                    <a:lstStyle/>
                    <a:p>
                      <a:pPr algn="ctr" fontAlgn="ctr"/>
                      <a:r>
                        <a:rPr lang="es-MX" sz="1600" u="none" strike="noStrike" dirty="0">
                          <a:solidFill>
                            <a:schemeClr val="bg1"/>
                          </a:solidFill>
                          <a:effectLst/>
                        </a:rPr>
                        <a:t>Acuerdo</a:t>
                      </a:r>
                      <a:endParaRPr lang="es-MX" sz="1600" b="1" i="0" u="none" strike="noStrike" dirty="0">
                        <a:solidFill>
                          <a:schemeClr val="bg1"/>
                        </a:solidFill>
                        <a:effectLst/>
                        <a:latin typeface="Calibri" panose="020F0502020204030204" pitchFamily="34" charset="0"/>
                      </a:endParaRPr>
                    </a:p>
                  </a:txBody>
                  <a:tcPr marL="7533" marR="7533" marT="7533" marB="0" anchor="ctr">
                    <a:solidFill>
                      <a:srgbClr val="002060"/>
                    </a:solidFill>
                  </a:tcPr>
                </a:tc>
                <a:tc>
                  <a:txBody>
                    <a:bodyPr/>
                    <a:lstStyle/>
                    <a:p>
                      <a:pPr algn="ctr" fontAlgn="ctr"/>
                      <a:r>
                        <a:rPr lang="es-MX" sz="1600" u="none" strike="noStrike" dirty="0">
                          <a:solidFill>
                            <a:schemeClr val="bg1"/>
                          </a:solidFill>
                          <a:effectLst/>
                        </a:rPr>
                        <a:t>Avance</a:t>
                      </a:r>
                      <a:endParaRPr lang="es-MX" sz="1600" b="1" i="0" u="none" strike="noStrike" dirty="0">
                        <a:solidFill>
                          <a:schemeClr val="bg1"/>
                        </a:solidFill>
                        <a:effectLst/>
                        <a:latin typeface="Calibri" panose="020F0502020204030204" pitchFamily="34" charset="0"/>
                      </a:endParaRPr>
                    </a:p>
                  </a:txBody>
                  <a:tcPr marL="7533" marR="7533" marT="7533" marB="0" anchor="ctr">
                    <a:solidFill>
                      <a:srgbClr val="002060"/>
                    </a:solidFill>
                  </a:tcPr>
                </a:tc>
                <a:extLst>
                  <a:ext uri="{0D108BD9-81ED-4DB2-BD59-A6C34878D82A}">
                    <a16:rowId xmlns:a16="http://schemas.microsoft.com/office/drawing/2014/main" val="875738223"/>
                  </a:ext>
                </a:extLst>
              </a:tr>
              <a:tr h="2814269">
                <a:tc>
                  <a:txBody>
                    <a:bodyPr/>
                    <a:lstStyle/>
                    <a:p>
                      <a:pPr algn="ctr" fontAlgn="ctr"/>
                      <a:r>
                        <a:rPr lang="es-MX" sz="1600" u="none" strike="noStrike">
                          <a:effectLst/>
                        </a:rPr>
                        <a:t>CAC-009/02/2021</a:t>
                      </a:r>
                      <a:endParaRPr lang="es-MX" sz="1600" b="0" i="0" u="none" strike="noStrike">
                        <a:solidFill>
                          <a:srgbClr val="000000"/>
                        </a:solidFill>
                        <a:effectLst/>
                        <a:latin typeface="Calibri" panose="020F0502020204030204" pitchFamily="34" charset="0"/>
                      </a:endParaRPr>
                    </a:p>
                  </a:txBody>
                  <a:tcPr marL="7533" marR="7533" marT="7533" marB="0" anchor="ctr"/>
                </a:tc>
                <a:tc>
                  <a:txBody>
                    <a:bodyPr/>
                    <a:lstStyle/>
                    <a:p>
                      <a:pPr algn="ctr" fontAlgn="ctr"/>
                      <a:r>
                        <a:rPr lang="es-MX" sz="1600" u="none" strike="noStrike" dirty="0">
                          <a:effectLst/>
                        </a:rPr>
                        <a:t>El grupo de procesos analizará los datos del Módulo de Costos por Proceso con el fin de llevar a cabo la discusión sobre el principio de costo/efectividad. </a:t>
                      </a:r>
                      <a:endParaRPr lang="es-MX" sz="1600" b="0" i="0" u="none" strike="noStrike" dirty="0">
                        <a:solidFill>
                          <a:srgbClr val="000000"/>
                        </a:solidFill>
                        <a:effectLst/>
                        <a:latin typeface="Calibri" panose="020F0502020204030204" pitchFamily="34" charset="0"/>
                      </a:endParaRPr>
                    </a:p>
                  </a:txBody>
                  <a:tcPr marL="7533" marR="7533" marT="7533" marB="0" anchor="ctr"/>
                </a:tc>
                <a:tc>
                  <a:txBody>
                    <a:bodyPr/>
                    <a:lstStyle/>
                    <a:p>
                      <a:pPr algn="l" fontAlgn="ctr"/>
                      <a:r>
                        <a:rPr lang="es-MX" sz="1600" u="none" strike="noStrike" dirty="0">
                          <a:effectLst/>
                        </a:rPr>
                        <a:t>La Dirección General de Administración desarrolló una propuesta para visibilizar de mejor forma los aspectos incluidos en los costos indirectos, que se expondrán en la siguiente sesión del grupo de trabajo.  La DGIAI incluyó en el Informe de Resultados del Comité de Aseguramiento de la Calidad un anexo sobre los indicadores-objetivo para los que actualmente se reportan indicadores de precisión de encuestas.  Estos elementos deberán ser analizados por las Unidades Administrativas para mejorar la identificación de indicadores-objetivo, como parte de las actividades del grupo de trabajo.</a:t>
                      </a:r>
                      <a:endParaRPr lang="es-MX" sz="1600" b="0" i="0" u="none" strike="noStrike" dirty="0">
                        <a:solidFill>
                          <a:srgbClr val="000000"/>
                        </a:solidFill>
                        <a:effectLst/>
                        <a:latin typeface="Calibri" panose="020F0502020204030204" pitchFamily="34" charset="0"/>
                      </a:endParaRPr>
                    </a:p>
                  </a:txBody>
                  <a:tcPr marL="7533" marR="7533" marT="7533" marB="0" anchor="ctr"/>
                </a:tc>
                <a:extLst>
                  <a:ext uri="{0D108BD9-81ED-4DB2-BD59-A6C34878D82A}">
                    <a16:rowId xmlns:a16="http://schemas.microsoft.com/office/drawing/2014/main" val="3660429659"/>
                  </a:ext>
                </a:extLst>
              </a:tr>
              <a:tr h="1567762">
                <a:tc>
                  <a:txBody>
                    <a:bodyPr/>
                    <a:lstStyle/>
                    <a:p>
                      <a:pPr algn="ctr" fontAlgn="ctr"/>
                      <a:r>
                        <a:rPr lang="es-MX" sz="1600" u="none" strike="noStrike">
                          <a:effectLst/>
                        </a:rPr>
                        <a:t>CAC-005/05/2021</a:t>
                      </a:r>
                      <a:endParaRPr lang="es-MX" sz="1600" b="0" i="0" u="none" strike="noStrike">
                        <a:solidFill>
                          <a:srgbClr val="000000"/>
                        </a:solidFill>
                        <a:effectLst/>
                        <a:latin typeface="Calibri" panose="020F0502020204030204" pitchFamily="34" charset="0"/>
                      </a:endParaRPr>
                    </a:p>
                  </a:txBody>
                  <a:tcPr marL="7533" marR="7533" marT="7533" marB="0" anchor="ctr"/>
                </a:tc>
                <a:tc>
                  <a:txBody>
                    <a:bodyPr/>
                    <a:lstStyle/>
                    <a:p>
                      <a:pPr algn="ctr" fontAlgn="ctr"/>
                      <a:r>
                        <a:rPr lang="es-MX" sz="1600" u="none" strike="noStrike">
                          <a:effectLst/>
                        </a:rPr>
                        <a:t>El Secretario Técnico presentará a la Junta de Gobierno la propuesta de modificaciones a los Lineamientos generales para la publicación de Metodologías que el INEGI utiliza en la producción de Información de Interés Nacional.</a:t>
                      </a:r>
                      <a:endParaRPr lang="es-MX" sz="1600" b="0" i="0" u="none" strike="noStrike">
                        <a:solidFill>
                          <a:srgbClr val="000000"/>
                        </a:solidFill>
                        <a:effectLst/>
                        <a:latin typeface="Calibri" panose="020F0502020204030204" pitchFamily="34" charset="0"/>
                      </a:endParaRPr>
                    </a:p>
                  </a:txBody>
                  <a:tcPr marL="7533" marR="7533" marT="7533" marB="0" anchor="ctr"/>
                </a:tc>
                <a:tc>
                  <a:txBody>
                    <a:bodyPr/>
                    <a:lstStyle/>
                    <a:p>
                      <a:pPr algn="l" fontAlgn="ctr"/>
                      <a:r>
                        <a:rPr lang="es-MX" sz="1600" u="none" strike="noStrike" dirty="0">
                          <a:effectLst/>
                        </a:rPr>
                        <a:t>Dado que estos Lineamientos están relacionados con las Reglas para la Determinación de la IIN, una vez que la DGCSNIEG tenga la propuesta definitiva para la actualización de dichas reglas, la DGIAI hará una nueva propuesta de reforma a los Lineamientos con el fin de que ambas disposiciones sean congruentes.</a:t>
                      </a:r>
                      <a:endParaRPr lang="es-MX" sz="1600" b="0" i="0" u="none" strike="noStrike" dirty="0">
                        <a:solidFill>
                          <a:srgbClr val="000000"/>
                        </a:solidFill>
                        <a:effectLst/>
                        <a:latin typeface="Calibri" panose="020F0502020204030204" pitchFamily="34" charset="0"/>
                      </a:endParaRPr>
                    </a:p>
                  </a:txBody>
                  <a:tcPr marL="7533" marR="7533" marT="7533" marB="0" anchor="ctr"/>
                </a:tc>
                <a:extLst>
                  <a:ext uri="{0D108BD9-81ED-4DB2-BD59-A6C34878D82A}">
                    <a16:rowId xmlns:a16="http://schemas.microsoft.com/office/drawing/2014/main" val="3357917391"/>
                  </a:ext>
                </a:extLst>
              </a:tr>
            </a:tbl>
          </a:graphicData>
        </a:graphic>
      </p:graphicFrame>
    </p:spTree>
    <p:extLst>
      <p:ext uri="{BB962C8B-B14F-4D97-AF65-F5344CB8AC3E}">
        <p14:creationId xmlns:p14="http://schemas.microsoft.com/office/powerpoint/2010/main" val="245397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EGI2018-Plantilla_Pleca_superior.png" descr="INEGI2018-Plantilla_Pleca_superior.png">
            <a:extLst>
              <a:ext uri="{FF2B5EF4-FFF2-40B4-BE49-F238E27FC236}">
                <a16:creationId xmlns:a16="http://schemas.microsoft.com/office/drawing/2014/main" id="{A6990B27-B34B-3042-5D65-1209AB2E8303}"/>
              </a:ext>
            </a:extLst>
          </p:cNvPr>
          <p:cNvPicPr>
            <a:picLocks noChangeAspect="1"/>
          </p:cNvPicPr>
          <p:nvPr/>
        </p:nvPicPr>
        <p:blipFill>
          <a:blip r:embed="rId3"/>
          <a:stretch>
            <a:fillRect/>
          </a:stretch>
        </p:blipFill>
        <p:spPr>
          <a:xfrm>
            <a:off x="0" y="-38213"/>
            <a:ext cx="12192000" cy="400941"/>
          </a:xfrm>
          <a:prstGeom prst="rect">
            <a:avLst/>
          </a:prstGeom>
          <a:ln w="12700">
            <a:miter lim="400000"/>
          </a:ln>
        </p:spPr>
      </p:pic>
      <p:sp>
        <p:nvSpPr>
          <p:cNvPr id="5" name="CuadroTexto 4">
            <a:extLst>
              <a:ext uri="{FF2B5EF4-FFF2-40B4-BE49-F238E27FC236}">
                <a16:creationId xmlns:a16="http://schemas.microsoft.com/office/drawing/2014/main" id="{8950EB47-831B-7708-9736-A097CD8B8CD7}"/>
              </a:ext>
            </a:extLst>
          </p:cNvPr>
          <p:cNvSpPr txBox="1"/>
          <p:nvPr/>
        </p:nvSpPr>
        <p:spPr>
          <a:xfrm>
            <a:off x="25393" y="-6604"/>
            <a:ext cx="6494013" cy="369332"/>
          </a:xfrm>
          <a:prstGeom prst="rect">
            <a:avLst/>
          </a:prstGeom>
          <a:noFill/>
        </p:spPr>
        <p:txBody>
          <a:bodyPr wrap="square">
            <a:spAutoFit/>
          </a:bodyPr>
          <a:lstStyle/>
          <a:p>
            <a:r>
              <a:rPr lang="es-MX" sz="1800" b="1" dirty="0">
                <a:solidFill>
                  <a:schemeClr val="bg1"/>
                </a:solidFill>
                <a:latin typeface="Arial" panose="020B0604020202020204" pitchFamily="34" charset="0"/>
                <a:cs typeface="Arial" panose="020B0604020202020204" pitchFamily="34" charset="0"/>
              </a:rPr>
              <a:t>Acuerdos en proceso</a:t>
            </a:r>
          </a:p>
        </p:txBody>
      </p:sp>
      <p:graphicFrame>
        <p:nvGraphicFramePr>
          <p:cNvPr id="2" name="Tabla 1">
            <a:extLst>
              <a:ext uri="{FF2B5EF4-FFF2-40B4-BE49-F238E27FC236}">
                <a16:creationId xmlns:a16="http://schemas.microsoft.com/office/drawing/2014/main" id="{BF3CF01F-C9FA-1A5C-8A23-792A7532CC70}"/>
              </a:ext>
            </a:extLst>
          </p:cNvPr>
          <p:cNvGraphicFramePr>
            <a:graphicFrameLocks noGrp="1"/>
          </p:cNvGraphicFramePr>
          <p:nvPr>
            <p:extLst>
              <p:ext uri="{D42A27DB-BD31-4B8C-83A1-F6EECF244321}">
                <p14:modId xmlns:p14="http://schemas.microsoft.com/office/powerpoint/2010/main" val="1147580610"/>
              </p:ext>
            </p:extLst>
          </p:nvPr>
        </p:nvGraphicFramePr>
        <p:xfrm>
          <a:off x="586490" y="1094777"/>
          <a:ext cx="11019020" cy="4031859"/>
        </p:xfrm>
        <a:graphic>
          <a:graphicData uri="http://schemas.openxmlformats.org/drawingml/2006/table">
            <a:tbl>
              <a:tblPr>
                <a:tableStyleId>{5C22544A-7EE6-4342-B048-85BDC9FD1C3A}</a:tableStyleId>
              </a:tblPr>
              <a:tblGrid>
                <a:gridCol w="1247611">
                  <a:extLst>
                    <a:ext uri="{9D8B030D-6E8A-4147-A177-3AD203B41FA5}">
                      <a16:colId xmlns:a16="http://schemas.microsoft.com/office/drawing/2014/main" val="324187470"/>
                    </a:ext>
                  </a:extLst>
                </a:gridCol>
                <a:gridCol w="5049507">
                  <a:extLst>
                    <a:ext uri="{9D8B030D-6E8A-4147-A177-3AD203B41FA5}">
                      <a16:colId xmlns:a16="http://schemas.microsoft.com/office/drawing/2014/main" val="472940723"/>
                    </a:ext>
                  </a:extLst>
                </a:gridCol>
                <a:gridCol w="4721902">
                  <a:extLst>
                    <a:ext uri="{9D8B030D-6E8A-4147-A177-3AD203B41FA5}">
                      <a16:colId xmlns:a16="http://schemas.microsoft.com/office/drawing/2014/main" val="32223110"/>
                    </a:ext>
                  </a:extLst>
                </a:gridCol>
              </a:tblGrid>
              <a:tr h="625409">
                <a:tc>
                  <a:txBody>
                    <a:bodyPr/>
                    <a:lstStyle/>
                    <a:p>
                      <a:pPr algn="ctr" fontAlgn="ctr"/>
                      <a:r>
                        <a:rPr lang="es-MX" sz="1600" u="none" strike="noStrike" dirty="0">
                          <a:solidFill>
                            <a:schemeClr val="bg1"/>
                          </a:solidFill>
                          <a:effectLst/>
                        </a:rPr>
                        <a:t>No. de Acuerdo</a:t>
                      </a:r>
                      <a:endParaRPr lang="es-MX" sz="1600" b="1" i="0" u="none" strike="noStrike" dirty="0">
                        <a:solidFill>
                          <a:schemeClr val="bg1"/>
                        </a:solidFill>
                        <a:effectLst/>
                        <a:latin typeface="Calibri" panose="020F0502020204030204" pitchFamily="34" charset="0"/>
                      </a:endParaRPr>
                    </a:p>
                  </a:txBody>
                  <a:tcPr marL="7533" marR="7533" marT="7533" marB="0" anchor="ctr">
                    <a:solidFill>
                      <a:srgbClr val="002060"/>
                    </a:solidFill>
                  </a:tcPr>
                </a:tc>
                <a:tc>
                  <a:txBody>
                    <a:bodyPr/>
                    <a:lstStyle/>
                    <a:p>
                      <a:pPr algn="ctr" fontAlgn="ctr"/>
                      <a:r>
                        <a:rPr lang="es-MX" sz="1600" u="none" strike="noStrike" dirty="0">
                          <a:solidFill>
                            <a:schemeClr val="bg1"/>
                          </a:solidFill>
                          <a:effectLst/>
                        </a:rPr>
                        <a:t>Acuerdo</a:t>
                      </a:r>
                      <a:endParaRPr lang="es-MX" sz="1600" b="1" i="0" u="none" strike="noStrike" dirty="0">
                        <a:solidFill>
                          <a:schemeClr val="bg1"/>
                        </a:solidFill>
                        <a:effectLst/>
                        <a:latin typeface="Calibri" panose="020F0502020204030204" pitchFamily="34" charset="0"/>
                      </a:endParaRPr>
                    </a:p>
                  </a:txBody>
                  <a:tcPr marL="7533" marR="7533" marT="7533" marB="0" anchor="ctr">
                    <a:solidFill>
                      <a:srgbClr val="002060"/>
                    </a:solidFill>
                  </a:tcPr>
                </a:tc>
                <a:tc>
                  <a:txBody>
                    <a:bodyPr/>
                    <a:lstStyle/>
                    <a:p>
                      <a:pPr algn="ctr" fontAlgn="ctr"/>
                      <a:r>
                        <a:rPr lang="es-MX" sz="1600" u="none" strike="noStrike" dirty="0">
                          <a:solidFill>
                            <a:schemeClr val="bg1"/>
                          </a:solidFill>
                          <a:effectLst/>
                        </a:rPr>
                        <a:t>Avance</a:t>
                      </a:r>
                      <a:endParaRPr lang="es-MX" sz="1600" b="1" i="0" u="none" strike="noStrike" dirty="0">
                        <a:solidFill>
                          <a:schemeClr val="bg1"/>
                        </a:solidFill>
                        <a:effectLst/>
                        <a:latin typeface="Calibri" panose="020F0502020204030204" pitchFamily="34" charset="0"/>
                      </a:endParaRPr>
                    </a:p>
                  </a:txBody>
                  <a:tcPr marL="7533" marR="7533" marT="7533" marB="0" anchor="ctr">
                    <a:solidFill>
                      <a:srgbClr val="002060"/>
                    </a:solidFill>
                  </a:tcPr>
                </a:tc>
                <a:extLst>
                  <a:ext uri="{0D108BD9-81ED-4DB2-BD59-A6C34878D82A}">
                    <a16:rowId xmlns:a16="http://schemas.microsoft.com/office/drawing/2014/main" val="3253206520"/>
                  </a:ext>
                </a:extLst>
              </a:tr>
              <a:tr h="1549251">
                <a:tc>
                  <a:txBody>
                    <a:bodyPr/>
                    <a:lstStyle/>
                    <a:p>
                      <a:pPr algn="ctr" fontAlgn="ctr"/>
                      <a:r>
                        <a:rPr lang="es-MX" sz="1600" u="none" strike="noStrike">
                          <a:effectLst/>
                        </a:rPr>
                        <a:t>CAC-003/03/2022</a:t>
                      </a:r>
                      <a:endParaRPr lang="es-MX" sz="1600" b="0" i="0" u="none" strike="noStrike">
                        <a:solidFill>
                          <a:srgbClr val="000000"/>
                        </a:solidFill>
                        <a:effectLst/>
                        <a:latin typeface="Calibri" panose="020F0502020204030204" pitchFamily="34" charset="0"/>
                      </a:endParaRPr>
                    </a:p>
                  </a:txBody>
                  <a:tcPr marL="7533" marR="7533" marT="7533" marB="0" anchor="ctr"/>
                </a:tc>
                <a:tc>
                  <a:txBody>
                    <a:bodyPr/>
                    <a:lstStyle/>
                    <a:p>
                      <a:pPr algn="ctr" fontAlgn="ctr"/>
                      <a:r>
                        <a:rPr lang="es-MX" sz="1600" u="none" strike="noStrike" dirty="0">
                          <a:effectLst/>
                        </a:rPr>
                        <a:t>Con el fin de conocer los avances en la capacidad operativa en el ámbito territorial, el Comité aprueba que la Coordinación General de Operación Regional aplique el Cuestionario de Capacidades Operativas (actualizado) en 2023 y que los reportes de avance se realicen anualmente.</a:t>
                      </a:r>
                      <a:endParaRPr lang="es-MX" sz="1600" b="0" i="0" u="none" strike="noStrike" dirty="0">
                        <a:solidFill>
                          <a:srgbClr val="000000"/>
                        </a:solidFill>
                        <a:effectLst/>
                        <a:latin typeface="Calibri" panose="020F0502020204030204" pitchFamily="34" charset="0"/>
                      </a:endParaRPr>
                    </a:p>
                  </a:txBody>
                  <a:tcPr marL="7533" marR="7533" marT="7533" marB="0" anchor="ctr"/>
                </a:tc>
                <a:tc>
                  <a:txBody>
                    <a:bodyPr/>
                    <a:lstStyle/>
                    <a:p>
                      <a:pPr algn="l" fontAlgn="ctr"/>
                      <a:r>
                        <a:rPr lang="es-MX" sz="1600" u="none" strike="noStrike" dirty="0">
                          <a:effectLst/>
                        </a:rPr>
                        <a:t>A partir de las áreas de mejora detectadas en 2018, la CGOR identificó los retos que persisten con el fin de adecuar el cuestionario a la situación actual y así poder detectar nuevas áreas de mejora.</a:t>
                      </a:r>
                      <a:endParaRPr lang="es-MX" sz="1600" b="0" i="0" u="none" strike="noStrike" dirty="0">
                        <a:solidFill>
                          <a:srgbClr val="000000"/>
                        </a:solidFill>
                        <a:effectLst/>
                        <a:latin typeface="Calibri" panose="020F0502020204030204" pitchFamily="34" charset="0"/>
                      </a:endParaRPr>
                    </a:p>
                  </a:txBody>
                  <a:tcPr marL="7533" marR="7533" marT="7533" marB="0" anchor="ctr"/>
                </a:tc>
                <a:extLst>
                  <a:ext uri="{0D108BD9-81ED-4DB2-BD59-A6C34878D82A}">
                    <a16:rowId xmlns:a16="http://schemas.microsoft.com/office/drawing/2014/main" val="1822240522"/>
                  </a:ext>
                </a:extLst>
              </a:tr>
              <a:tr h="1857199">
                <a:tc>
                  <a:txBody>
                    <a:bodyPr/>
                    <a:lstStyle/>
                    <a:p>
                      <a:pPr algn="ctr" fontAlgn="ctr"/>
                      <a:r>
                        <a:rPr lang="es-MX" sz="1600" u="none" strike="noStrike">
                          <a:effectLst/>
                        </a:rPr>
                        <a:t>CAC-003/04/2022</a:t>
                      </a:r>
                      <a:endParaRPr lang="es-MX" sz="1600" b="0" i="0" u="none" strike="noStrike">
                        <a:solidFill>
                          <a:srgbClr val="000000"/>
                        </a:solidFill>
                        <a:effectLst/>
                        <a:latin typeface="Calibri" panose="020F0502020204030204" pitchFamily="34" charset="0"/>
                      </a:endParaRPr>
                    </a:p>
                  </a:txBody>
                  <a:tcPr marL="7533" marR="7533" marT="7533" marB="0" anchor="ctr"/>
                </a:tc>
                <a:tc>
                  <a:txBody>
                    <a:bodyPr/>
                    <a:lstStyle/>
                    <a:p>
                      <a:pPr algn="ctr" fontAlgn="ctr"/>
                      <a:r>
                        <a:rPr lang="es-MX" sz="1600" u="none" strike="noStrike">
                          <a:effectLst/>
                        </a:rPr>
                        <a:t>Con el fin de crear un marco genérico para las evaluaciones de calidad del INEGI, el Comité aprueba en los términos propuestos el alcance y mapa de ruta del marco genérico para las evaluaciones de calidad, el cual será desarrollado por el grupo de trabajo sobre evaluaciones de calidad y concluido en octubre de 2023 para consideración del Comité</a:t>
                      </a:r>
                      <a:endParaRPr lang="es-MX" sz="1600" b="0" i="0" u="none" strike="noStrike">
                        <a:solidFill>
                          <a:srgbClr val="000000"/>
                        </a:solidFill>
                        <a:effectLst/>
                        <a:latin typeface="Calibri" panose="020F0502020204030204" pitchFamily="34" charset="0"/>
                      </a:endParaRPr>
                    </a:p>
                  </a:txBody>
                  <a:tcPr marL="7533" marR="7533" marT="7533" marB="0" anchor="ctr"/>
                </a:tc>
                <a:tc>
                  <a:txBody>
                    <a:bodyPr/>
                    <a:lstStyle/>
                    <a:p>
                      <a:pPr algn="l" fontAlgn="ctr"/>
                      <a:r>
                        <a:rPr lang="es-MX" sz="1600" u="none" strike="noStrike" dirty="0">
                          <a:effectLst/>
                        </a:rPr>
                        <a:t>La DGIAI realizó una recopilación de las experiencias internacionales sobre evaluación de la calidad que en las próximas semanas se presentará al grupo de trabajo. </a:t>
                      </a:r>
                      <a:endParaRPr lang="es-MX" sz="1600" b="0" i="0" u="none" strike="noStrike" dirty="0">
                        <a:solidFill>
                          <a:srgbClr val="000000"/>
                        </a:solidFill>
                        <a:effectLst/>
                        <a:latin typeface="Calibri" panose="020F0502020204030204" pitchFamily="34" charset="0"/>
                      </a:endParaRPr>
                    </a:p>
                  </a:txBody>
                  <a:tcPr marL="7533" marR="7533" marT="7533" marB="0" anchor="ctr"/>
                </a:tc>
                <a:extLst>
                  <a:ext uri="{0D108BD9-81ED-4DB2-BD59-A6C34878D82A}">
                    <a16:rowId xmlns:a16="http://schemas.microsoft.com/office/drawing/2014/main" val="1645680859"/>
                  </a:ext>
                </a:extLst>
              </a:tr>
            </a:tbl>
          </a:graphicData>
        </a:graphic>
      </p:graphicFrame>
    </p:spTree>
    <p:extLst>
      <p:ext uri="{BB962C8B-B14F-4D97-AF65-F5344CB8AC3E}">
        <p14:creationId xmlns:p14="http://schemas.microsoft.com/office/powerpoint/2010/main" val="345004609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f6ad0d-2af8-40e6-b30a-97e8352d3afd">
      <Terms xmlns="http://schemas.microsoft.com/office/infopath/2007/PartnerControls"/>
    </lcf76f155ced4ddcb4097134ff3c332f>
    <TaxCatchAll xmlns="bcc1e82b-ca09-43ad-88a8-c1c64ce950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355013D4F5B7841B82A9094EA6E91B7" ma:contentTypeVersion="15" ma:contentTypeDescription="Crear nuevo documento." ma:contentTypeScope="" ma:versionID="d8592c33e8959f51bead752be220aba7">
  <xsd:schema xmlns:xsd="http://www.w3.org/2001/XMLSchema" xmlns:xs="http://www.w3.org/2001/XMLSchema" xmlns:p="http://schemas.microsoft.com/office/2006/metadata/properties" xmlns:ns2="2cf6ad0d-2af8-40e6-b30a-97e8352d3afd" xmlns:ns3="bcc1e82b-ca09-43ad-88a8-c1c64ce950e8" targetNamespace="http://schemas.microsoft.com/office/2006/metadata/properties" ma:root="true" ma:fieldsID="87aadac50a9fbcc1896ddc9a374f3018" ns2:_="" ns3:_="">
    <xsd:import namespace="2cf6ad0d-2af8-40e6-b30a-97e8352d3afd"/>
    <xsd:import namespace="bcc1e82b-ca09-43ad-88a8-c1c64ce950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f6ad0d-2af8-40e6-b30a-97e8352d3a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63da1ee4-79ed-44ce-b71c-8702bcfbfa5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c1e82b-ca09-43ad-88a8-c1c64ce950e8"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cd888bc4-699d-4448-8ea2-d7a4b7fda0d3}" ma:internalName="TaxCatchAll" ma:showField="CatchAllData" ma:web="bcc1e82b-ca09-43ad-88a8-c1c64ce950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B352EB-901A-413F-B1EB-B5A3051C9340}">
  <ds:schemaRefs>
    <ds:schemaRef ds:uri="http://schemas.microsoft.com/sharepoint/v3/contenttype/forms"/>
  </ds:schemaRefs>
</ds:datastoreItem>
</file>

<file path=customXml/itemProps2.xml><?xml version="1.0" encoding="utf-8"?>
<ds:datastoreItem xmlns:ds="http://schemas.openxmlformats.org/officeDocument/2006/customXml" ds:itemID="{B5525266-4DF5-4351-B7E1-8BFEAA8BCF6B}">
  <ds:schemaRefs>
    <ds:schemaRef ds:uri="2cf6ad0d-2af8-40e6-b30a-97e8352d3afd"/>
    <ds:schemaRef ds:uri="bcc1e82b-ca09-43ad-88a8-c1c64ce950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278504B-ED14-402C-A9E8-6C17C3702748}">
  <ds:schemaRefs>
    <ds:schemaRef ds:uri="2cf6ad0d-2af8-40e6-b30a-97e8352d3afd"/>
    <ds:schemaRef ds:uri="bcc1e82b-ca09-43ad-88a8-c1c64ce950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TotalTime>
  <Words>424</Words>
  <Application>Microsoft Office PowerPoint</Application>
  <PresentationFormat>Panorámica</PresentationFormat>
  <Paragraphs>27</Paragraphs>
  <Slides>3</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Calibri Light</vt:lpstr>
      <vt:lpstr>1_Tema de Office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GUTIERREZ ROMERO MARCO ANTONIO</dc:creator>
  <cp:lastModifiedBy>TORROJA MATEU NURIA</cp:lastModifiedBy>
  <cp:revision>40</cp:revision>
  <dcterms:created xsi:type="dcterms:W3CDTF">2023-02-02T22:20:52Z</dcterms:created>
  <dcterms:modified xsi:type="dcterms:W3CDTF">2023-04-10T18:36:03Z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0x0101006355013D4F5B7841B82A9094EA6E91B7</vt:lpwstr>
  </property>
  <property fmtid="{D5CDD505-2E9C-101B-9397-08002B2CF9AE}" pid="3" name="MediaServiceImageTags">
    <vt:lpwstr/>
  </property>
</Properties>
</file>